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1" r:id="rId2"/>
    <p:sldId id="256" r:id="rId3"/>
    <p:sldId id="257" r:id="rId4"/>
    <p:sldId id="262" r:id="rId5"/>
    <p:sldId id="263" r:id="rId6"/>
    <p:sldId id="264" r:id="rId7"/>
    <p:sldId id="26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049A4F7-7DB4-4A1F-9D14-1CC7049FFAE2}" type="datetimeFigureOut">
              <a:rPr lang="en-US"/>
              <a:pPr>
                <a:defRPr/>
              </a:pPr>
              <a:t>9/10/2010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7B51BC1-2AEE-4713-B4E9-EC80E16DE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6B370-A1C0-4112-A44D-4619B5F2F6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9D1C0-4BC6-47EA-8AA8-8D28359AA3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A06CA-2A7F-416B-B1DA-9AF700EB3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D6263-7FD8-42C7-AB8D-ABF50C6E64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267D9-087D-4133-878D-4F444201C1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917B4-E97B-4BC7-8C89-A805593CA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DBDA3-4279-40EE-9426-AAD58A698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664E3-4A2D-48FE-B1FA-6B3396D3A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54525-913C-4223-9848-2AC6A1AA3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917BD-2C2B-4035-A6B8-CF32DFBFE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FC0FA-121B-4AF6-A9DA-0812FBFDC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321FE-34B8-42AF-84B3-14712E17B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BC6E3A6-DF09-49F3-94B1-2E9231ED6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62000" y="1143000"/>
            <a:ext cx="1905000" cy="6096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Observation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895600" y="304800"/>
            <a:ext cx="1905000" cy="6096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Inference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191000" y="1295400"/>
            <a:ext cx="1905000" cy="6096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Variables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324600" y="381000"/>
            <a:ext cx="2590800" cy="6096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Problem Statement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or Purpose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629400" y="1295400"/>
            <a:ext cx="990600" cy="457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IV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934200" y="2057400"/>
            <a:ext cx="990600" cy="457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DV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8001000" y="1295400"/>
            <a:ext cx="990600" cy="5334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Levels of IV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543800" y="2667000"/>
            <a:ext cx="1371600" cy="6096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Units of Measurement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7467600" y="3505200"/>
            <a:ext cx="1295400" cy="457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Constants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334000" y="4267200"/>
            <a:ext cx="1905000" cy="6096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Hypothesis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400800" y="5334000"/>
            <a:ext cx="1905000" cy="6096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Materials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343400" y="5867400"/>
            <a:ext cx="1905000" cy="6096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Procedure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143000" y="4800600"/>
            <a:ext cx="1905000" cy="6096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Data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28600" y="5715000"/>
            <a:ext cx="1752600" cy="457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Data Table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2133600" y="6096000"/>
            <a:ext cx="1752600" cy="457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Graph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28600" y="2590800"/>
            <a:ext cx="1905000" cy="6096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Conclusion</a:t>
            </a:r>
          </a:p>
        </p:txBody>
      </p:sp>
      <p:sp>
        <p:nvSpPr>
          <p:cNvPr id="19" name="Oval 18"/>
          <p:cNvSpPr/>
          <p:nvPr/>
        </p:nvSpPr>
        <p:spPr>
          <a:xfrm>
            <a:off x="1981200" y="2209800"/>
            <a:ext cx="3733800" cy="2514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solidFill>
                  <a:schemeClr val="tx1"/>
                </a:solidFill>
              </a:rPr>
              <a:t>Experimental Design Diagram</a:t>
            </a:r>
          </a:p>
        </p:txBody>
      </p:sp>
      <p:cxnSp>
        <p:nvCxnSpPr>
          <p:cNvPr id="21" name="Straight Arrow Connector 20"/>
          <p:cNvCxnSpPr>
            <a:stCxn id="2" idx="0"/>
            <a:endCxn id="3" idx="1"/>
          </p:cNvCxnSpPr>
          <p:nvPr/>
        </p:nvCxnSpPr>
        <p:spPr>
          <a:xfrm rot="5400000" flipH="1" flipV="1">
            <a:off x="2038350" y="285750"/>
            <a:ext cx="533400" cy="1181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3" idx="3"/>
            <a:endCxn id="5" idx="1"/>
          </p:cNvCxnSpPr>
          <p:nvPr/>
        </p:nvCxnSpPr>
        <p:spPr>
          <a:xfrm>
            <a:off x="4800600" y="609600"/>
            <a:ext cx="15240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3" idx="2"/>
            <a:endCxn id="4" idx="0"/>
          </p:cNvCxnSpPr>
          <p:nvPr/>
        </p:nvCxnSpPr>
        <p:spPr>
          <a:xfrm rot="16200000" flipH="1">
            <a:off x="4305300" y="457200"/>
            <a:ext cx="38100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 flipH="1" flipV="1">
            <a:off x="6381750" y="95250"/>
            <a:ext cx="304800" cy="20955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4" idx="3"/>
            <a:endCxn id="6" idx="1"/>
          </p:cNvCxnSpPr>
          <p:nvPr/>
        </p:nvCxnSpPr>
        <p:spPr>
          <a:xfrm flipV="1">
            <a:off x="6096000" y="1524000"/>
            <a:ext cx="5334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6" idx="3"/>
            <a:endCxn id="8" idx="1"/>
          </p:cNvCxnSpPr>
          <p:nvPr/>
        </p:nvCxnSpPr>
        <p:spPr>
          <a:xfrm>
            <a:off x="7620000" y="1524000"/>
            <a:ext cx="381000" cy="38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4" idx="3"/>
            <a:endCxn id="7" idx="0"/>
          </p:cNvCxnSpPr>
          <p:nvPr/>
        </p:nvCxnSpPr>
        <p:spPr>
          <a:xfrm>
            <a:off x="6096000" y="1600200"/>
            <a:ext cx="13335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7" idx="2"/>
            <a:endCxn id="9" idx="1"/>
          </p:cNvCxnSpPr>
          <p:nvPr/>
        </p:nvCxnSpPr>
        <p:spPr>
          <a:xfrm rot="16200000" flipH="1">
            <a:off x="7258050" y="2686050"/>
            <a:ext cx="457200" cy="114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4" idx="3"/>
            <a:endCxn id="10" idx="1"/>
          </p:cNvCxnSpPr>
          <p:nvPr/>
        </p:nvCxnSpPr>
        <p:spPr>
          <a:xfrm>
            <a:off x="6096000" y="1600200"/>
            <a:ext cx="1371600" cy="2133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4" idx="2"/>
            <a:endCxn id="11" idx="0"/>
          </p:cNvCxnSpPr>
          <p:nvPr/>
        </p:nvCxnSpPr>
        <p:spPr>
          <a:xfrm rot="16200000" flipH="1">
            <a:off x="4533900" y="2514600"/>
            <a:ext cx="236220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1" idx="2"/>
            <a:endCxn id="12" idx="0"/>
          </p:cNvCxnSpPr>
          <p:nvPr/>
        </p:nvCxnSpPr>
        <p:spPr>
          <a:xfrm rot="16200000" flipH="1">
            <a:off x="6591300" y="4572000"/>
            <a:ext cx="4572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2" idx="1"/>
            <a:endCxn id="13" idx="0"/>
          </p:cNvCxnSpPr>
          <p:nvPr/>
        </p:nvCxnSpPr>
        <p:spPr>
          <a:xfrm rot="10800000" flipV="1">
            <a:off x="5295900" y="5638800"/>
            <a:ext cx="11049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3" idx="1"/>
            <a:endCxn id="14" idx="3"/>
          </p:cNvCxnSpPr>
          <p:nvPr/>
        </p:nvCxnSpPr>
        <p:spPr>
          <a:xfrm rot="10800000">
            <a:off x="3048000" y="5105400"/>
            <a:ext cx="12954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15" idx="3"/>
            <a:endCxn id="17" idx="0"/>
          </p:cNvCxnSpPr>
          <p:nvPr/>
        </p:nvCxnSpPr>
        <p:spPr>
          <a:xfrm>
            <a:off x="1981200" y="5943600"/>
            <a:ext cx="10287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4" idx="2"/>
            <a:endCxn id="15" idx="0"/>
          </p:cNvCxnSpPr>
          <p:nvPr/>
        </p:nvCxnSpPr>
        <p:spPr>
          <a:xfrm rot="5400000">
            <a:off x="1447800" y="5067300"/>
            <a:ext cx="3048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4" idx="0"/>
            <a:endCxn id="18" idx="2"/>
          </p:cNvCxnSpPr>
          <p:nvPr/>
        </p:nvCxnSpPr>
        <p:spPr>
          <a:xfrm rot="16200000" flipV="1">
            <a:off x="838200" y="3543300"/>
            <a:ext cx="16002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8" idx="0"/>
            <a:endCxn id="2" idx="2"/>
          </p:cNvCxnSpPr>
          <p:nvPr/>
        </p:nvCxnSpPr>
        <p:spPr>
          <a:xfrm rot="5400000" flipH="1" flipV="1">
            <a:off x="1028700" y="1905000"/>
            <a:ext cx="8382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7467600" y="4267200"/>
            <a:ext cx="1676400" cy="5334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Background 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Information</a:t>
            </a:r>
          </a:p>
        </p:txBody>
      </p:sp>
      <p:cxnSp>
        <p:nvCxnSpPr>
          <p:cNvPr id="50" name="Straight Arrow Connector 49"/>
          <p:cNvCxnSpPr>
            <a:stCxn id="42" idx="1"/>
            <a:endCxn id="11" idx="3"/>
          </p:cNvCxnSpPr>
          <p:nvPr/>
        </p:nvCxnSpPr>
        <p:spPr>
          <a:xfrm rot="10800000" flipV="1">
            <a:off x="7239000" y="4533900"/>
            <a:ext cx="228600" cy="38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Frame 37"/>
          <p:cNvSpPr/>
          <p:nvPr/>
        </p:nvSpPr>
        <p:spPr>
          <a:xfrm>
            <a:off x="2057400" y="5943600"/>
            <a:ext cx="1981200" cy="762000"/>
          </a:xfrm>
          <a:prstGeom prst="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Frame 39"/>
          <p:cNvSpPr/>
          <p:nvPr/>
        </p:nvSpPr>
        <p:spPr>
          <a:xfrm>
            <a:off x="990600" y="4648200"/>
            <a:ext cx="2286000" cy="914400"/>
          </a:xfrm>
          <a:prstGeom prst="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How to Be STUPYX </a:t>
            </a:r>
            <a:br>
              <a:rPr lang="en-US" smtClean="0"/>
            </a:br>
            <a:r>
              <a:rPr lang="en-US" sz="3200" smtClean="0"/>
              <a:t>(how to make a good graph of your data)</a:t>
            </a:r>
          </a:p>
        </p:txBody>
      </p:sp>
      <p:cxnSp>
        <p:nvCxnSpPr>
          <p:cNvPr id="5123" name="AutoShape 4"/>
          <p:cNvCxnSpPr>
            <a:cxnSpLocks noChangeShapeType="1"/>
          </p:cNvCxnSpPr>
          <p:nvPr/>
        </p:nvCxnSpPr>
        <p:spPr bwMode="auto">
          <a:xfrm>
            <a:off x="228600" y="1905000"/>
            <a:ext cx="8610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990600" y="2057400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/>
              <a:t>S</a:t>
            </a:r>
            <a:r>
              <a:rPr lang="en-US" sz="2800"/>
              <a:t>cale</a:t>
            </a:r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438400" y="2057400"/>
            <a:ext cx="624840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-increments(what you count by) on y-axis are the same all the way across</a:t>
            </a:r>
          </a:p>
          <a:p>
            <a:pPr>
              <a:spcBef>
                <a:spcPct val="50000"/>
              </a:spcBef>
            </a:pPr>
            <a:r>
              <a:rPr lang="en-US" sz="2400"/>
              <a:t>-increments on the x-axis are the same all the way across</a:t>
            </a:r>
          </a:p>
          <a:p>
            <a:pPr>
              <a:spcBef>
                <a:spcPct val="50000"/>
              </a:spcBef>
            </a:pPr>
            <a:r>
              <a:rPr lang="en-US" sz="2400"/>
              <a:t>-increments are appropriate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2400"/>
              <a:t>Origin is at 0,0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2400"/>
              <a:t>break graph if data is close together but</a:t>
            </a:r>
            <a:br>
              <a:rPr lang="en-US" sz="2400"/>
            </a:br>
            <a:r>
              <a:rPr lang="en-US" sz="2400"/>
              <a:t> far from 0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cxnSp>
        <p:nvCxnSpPr>
          <p:cNvPr id="5126" name="AutoShape 8"/>
          <p:cNvCxnSpPr>
            <a:cxnSpLocks noChangeShapeType="1"/>
          </p:cNvCxnSpPr>
          <p:nvPr/>
        </p:nvCxnSpPr>
        <p:spPr bwMode="auto">
          <a:xfrm>
            <a:off x="2362200" y="1905000"/>
            <a:ext cx="0" cy="419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pic>
        <p:nvPicPr>
          <p:cNvPr id="5127" name="Picture 9" descr="j02825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648200"/>
            <a:ext cx="14716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0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0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0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04800" y="533400"/>
            <a:ext cx="220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/>
              <a:t>T</a:t>
            </a:r>
            <a:r>
              <a:rPr lang="en-US" sz="2800"/>
              <a:t>itle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667000" y="685800"/>
            <a:ext cx="548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The Effect of (IV) on (DV)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228600" y="1447800"/>
            <a:ext cx="220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/>
              <a:t>U</a:t>
            </a:r>
            <a:r>
              <a:rPr lang="en-US" sz="2800"/>
              <a:t>nits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667000" y="1371600"/>
            <a:ext cx="5257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Units of Measurement</a:t>
            </a:r>
          </a:p>
          <a:p>
            <a:pPr>
              <a:spcBef>
                <a:spcPct val="50000"/>
              </a:spcBef>
            </a:pPr>
            <a:r>
              <a:rPr lang="en-US" sz="2400"/>
              <a:t>labeled on any axis that has numbers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304800" y="2514600"/>
            <a:ext cx="220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/>
              <a:t>P</a:t>
            </a:r>
            <a:r>
              <a:rPr lang="en-US" sz="2800"/>
              <a:t>lot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819400" y="2362200"/>
            <a:ext cx="533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is the right type of graph (bar, line, etc.)</a:t>
            </a:r>
          </a:p>
          <a:p>
            <a:pPr>
              <a:spcBef>
                <a:spcPct val="50000"/>
              </a:spcBef>
            </a:pPr>
            <a:r>
              <a:rPr lang="en-US" sz="2400"/>
              <a:t>has all of the data on it</a:t>
            </a:r>
          </a:p>
          <a:p>
            <a:pPr>
              <a:spcBef>
                <a:spcPct val="50000"/>
              </a:spcBef>
            </a:pPr>
            <a:r>
              <a:rPr lang="en-US" sz="2400"/>
              <a:t>is easy to read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212725" y="4075113"/>
            <a:ext cx="2301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u="sng"/>
              <a:t>y</a:t>
            </a:r>
            <a:r>
              <a:rPr lang="en-US" sz="2800"/>
              <a:t>-axis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2667000" y="4191000"/>
            <a:ext cx="449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- is labeled with the DV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304800" y="5029200"/>
            <a:ext cx="2438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/>
              <a:t>x</a:t>
            </a:r>
            <a:r>
              <a:rPr lang="en-US" sz="2800"/>
              <a:t>-axis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2667000" y="5105400"/>
            <a:ext cx="487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- is labeled with the IV</a:t>
            </a:r>
          </a:p>
        </p:txBody>
      </p:sp>
      <p:cxnSp>
        <p:nvCxnSpPr>
          <p:cNvPr id="6156" name="AutoShape 17"/>
          <p:cNvCxnSpPr>
            <a:cxnSpLocks noChangeShapeType="1"/>
          </p:cNvCxnSpPr>
          <p:nvPr/>
        </p:nvCxnSpPr>
        <p:spPr bwMode="auto">
          <a:xfrm>
            <a:off x="2438400" y="0"/>
            <a:ext cx="0" cy="5867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157" name="AutoShape 18"/>
          <p:cNvCxnSpPr>
            <a:cxnSpLocks noChangeShapeType="1"/>
          </p:cNvCxnSpPr>
          <p:nvPr/>
        </p:nvCxnSpPr>
        <p:spPr bwMode="auto">
          <a:xfrm>
            <a:off x="0" y="5867400"/>
            <a:ext cx="91440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58674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Summary Statement:   A good data graph… </a:t>
            </a:r>
          </a:p>
        </p:txBody>
      </p:sp>
      <p:pic>
        <p:nvPicPr>
          <p:cNvPr id="6159" name="Picture 20" descr="j02873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3124200"/>
            <a:ext cx="1792288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3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3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26" name="Group 134"/>
          <p:cNvGraphicFramePr>
            <a:graphicFrameLocks noGrp="1"/>
          </p:cNvGraphicFramePr>
          <p:nvPr>
            <p:ph/>
          </p:nvPr>
        </p:nvGraphicFramePr>
        <p:xfrm>
          <a:off x="0" y="1600200"/>
          <a:ext cx="9144001" cy="4504944"/>
        </p:xfrm>
        <a:graphic>
          <a:graphicData uri="http://schemas.openxmlformats.org/drawingml/2006/table">
            <a:tbl>
              <a:tblPr/>
              <a:tblGrid>
                <a:gridCol w="1523215"/>
                <a:gridCol w="1524786"/>
                <a:gridCol w="1524786"/>
                <a:gridCol w="1524786"/>
                <a:gridCol w="1523214"/>
                <a:gridCol w="1523214"/>
              </a:tblGrid>
              <a:tr h="8382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Height of Person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(feet)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Free Throws Made in 2 minutes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 # of baskets made)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Range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Trial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Trial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Trial 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6.0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7.6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5.5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5.0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09" name="Rectangle 130"/>
          <p:cNvSpPr>
            <a:spLocks noChangeArrowheads="1"/>
          </p:cNvSpPr>
          <p:nvPr/>
        </p:nvSpPr>
        <p:spPr bwMode="auto">
          <a:xfrm>
            <a:off x="0" y="838200"/>
            <a:ext cx="891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        The Effect of Height of Person on Number of Free Throws Made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Chart 1"/>
          <p:cNvGraphicFramePr>
            <a:graphicFrameLocks/>
          </p:cNvGraphicFramePr>
          <p:nvPr/>
        </p:nvGraphicFramePr>
        <p:xfrm>
          <a:off x="381000" y="304800"/>
          <a:ext cx="8305800" cy="6096000"/>
        </p:xfrm>
        <a:graphic>
          <a:graphicData uri="http://schemas.openxmlformats.org/presentationml/2006/ole">
            <p:oleObj spid="_x0000_s1026" r:id="rId3" imgW="8303472" imgH="6096528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0" y="609600"/>
            <a:ext cx="8915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    The Effect of </a:t>
            </a:r>
            <a:r>
              <a:rPr lang="en-US" b="1" u="sng"/>
              <a:t>Amount of Chemical </a:t>
            </a:r>
            <a:r>
              <a:rPr lang="en-US" b="1"/>
              <a:t>on </a:t>
            </a:r>
            <a:r>
              <a:rPr lang="en-US" b="1" u="sng"/>
              <a:t>Time to Lose Extra Antennae</a:t>
            </a:r>
          </a:p>
          <a:p>
            <a:pPr>
              <a:spcBef>
                <a:spcPct val="50000"/>
              </a:spcBef>
            </a:pPr>
            <a:r>
              <a:rPr lang="en-US" b="1"/>
              <a:t>                                 (IV)				 (DV)</a:t>
            </a:r>
          </a:p>
        </p:txBody>
      </p:sp>
      <p:graphicFrame>
        <p:nvGraphicFramePr>
          <p:cNvPr id="6198" name="Group 54"/>
          <p:cNvGraphicFramePr>
            <a:graphicFrameLocks noGrp="1"/>
          </p:cNvGraphicFramePr>
          <p:nvPr>
            <p:ph/>
          </p:nvPr>
        </p:nvGraphicFramePr>
        <p:xfrm>
          <a:off x="0" y="1828800"/>
          <a:ext cx="9144003" cy="4321493"/>
        </p:xfrm>
        <a:graphic>
          <a:graphicData uri="http://schemas.openxmlformats.org/drawingml/2006/table">
            <a:tbl>
              <a:tblPr/>
              <a:tblGrid>
                <a:gridCol w="1523697"/>
                <a:gridCol w="1523696"/>
                <a:gridCol w="1525521"/>
                <a:gridCol w="1523086"/>
                <a:gridCol w="1524307"/>
                <a:gridCol w="1523696"/>
              </a:tblGrid>
              <a:tr h="8445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IV: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Amount of Chemical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DV:  Time to Lose Extra Antennae (days)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Trial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Trial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Trial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dose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doses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doses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234" name="Picture 3" descr="pink bu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81000"/>
            <a:ext cx="990600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35" name="TextBox 4"/>
          <p:cNvSpPr txBox="1">
            <a:spLocks noChangeArrowheads="1"/>
          </p:cNvSpPr>
          <p:nvPr/>
        </p:nvSpPr>
        <p:spPr bwMode="auto">
          <a:xfrm>
            <a:off x="304800" y="0"/>
            <a:ext cx="2514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Data Table: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Chart 1"/>
          <p:cNvGraphicFramePr>
            <a:graphicFrameLocks/>
          </p:cNvGraphicFramePr>
          <p:nvPr/>
        </p:nvGraphicFramePr>
        <p:xfrm>
          <a:off x="533400" y="381000"/>
          <a:ext cx="8229600" cy="5715000"/>
        </p:xfrm>
        <a:graphic>
          <a:graphicData uri="http://schemas.openxmlformats.org/presentationml/2006/ole">
            <p:oleObj spid="_x0000_s2050" r:id="rId3" imgW="8230313" imgH="5712447" progId="Excel.Chart.8">
              <p:embed/>
            </p:oleObj>
          </a:graphicData>
        </a:graphic>
      </p:graphicFrame>
      <p:pic>
        <p:nvPicPr>
          <p:cNvPr id="2051" name="Picture 2" descr="pink bug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5562600"/>
            <a:ext cx="990600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304800" y="0"/>
            <a:ext cx="2514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Data Graph: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1562</TotalTime>
  <Words>287</Words>
  <Application>Microsoft Office PowerPoint</Application>
  <PresentationFormat>On-screen Show (4:3)</PresentationFormat>
  <Paragraphs>98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Default Design</vt:lpstr>
      <vt:lpstr>Microsoft Office Excel Chart</vt:lpstr>
      <vt:lpstr>Slide 1</vt:lpstr>
      <vt:lpstr>How to Be STUPYX  (how to make a good graph of your data)</vt:lpstr>
      <vt:lpstr>Slide 3</vt:lpstr>
      <vt:lpstr>Slide 4</vt:lpstr>
      <vt:lpstr>Slide 5</vt:lpstr>
      <vt:lpstr>Slide 6</vt:lpstr>
      <vt:lpstr>Slide 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Be STUPYX  (how to make a good graph of your data)</dc:title>
  <dc:creator>Jean Kavanagh</dc:creator>
  <cp:lastModifiedBy>Jean Kavanagh</cp:lastModifiedBy>
  <cp:revision>107</cp:revision>
  <dcterms:created xsi:type="dcterms:W3CDTF">2007-06-16T18:25:49Z</dcterms:created>
  <dcterms:modified xsi:type="dcterms:W3CDTF">2010-09-10T21:26:01Z</dcterms:modified>
</cp:coreProperties>
</file>